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628" r:id="rId3"/>
    <p:sldId id="629" r:id="rId4"/>
    <p:sldId id="630" r:id="rId5"/>
    <p:sldId id="632" r:id="rId6"/>
    <p:sldId id="631" r:id="rId7"/>
    <p:sldId id="633" r:id="rId8"/>
    <p:sldId id="635" r:id="rId9"/>
    <p:sldId id="634" r:id="rId10"/>
    <p:sldId id="636" r:id="rId11"/>
    <p:sldId id="638" r:id="rId12"/>
    <p:sldId id="637" r:id="rId13"/>
    <p:sldId id="639" r:id="rId14"/>
    <p:sldId id="640" r:id="rId15"/>
    <p:sldId id="641" r:id="rId16"/>
    <p:sldId id="642" r:id="rId17"/>
    <p:sldId id="643" r:id="rId18"/>
    <p:sldId id="644" r:id="rId19"/>
    <p:sldId id="645" r:id="rId20"/>
    <p:sldId id="647" r:id="rId21"/>
    <p:sldId id="646" r:id="rId22"/>
    <p:sldId id="648" r:id="rId23"/>
    <p:sldId id="649" r:id="rId24"/>
    <p:sldId id="650" r:id="rId25"/>
    <p:sldId id="651" r:id="rId26"/>
    <p:sldId id="652" r:id="rId27"/>
    <p:sldId id="653" r:id="rId28"/>
    <p:sldId id="654" r:id="rId29"/>
    <p:sldId id="655" r:id="rId30"/>
    <p:sldId id="656" r:id="rId31"/>
    <p:sldId id="657" r:id="rId32"/>
    <p:sldId id="658" r:id="rId33"/>
    <p:sldId id="659" r:id="rId34"/>
    <p:sldId id="660" r:id="rId35"/>
    <p:sldId id="667" r:id="rId36"/>
    <p:sldId id="668" r:id="rId37"/>
    <p:sldId id="672" r:id="rId38"/>
    <p:sldId id="674" r:id="rId39"/>
    <p:sldId id="676" r:id="rId40"/>
    <p:sldId id="675" r:id="rId41"/>
    <p:sldId id="677" r:id="rId42"/>
    <p:sldId id="679" r:id="rId43"/>
    <p:sldId id="683" r:id="rId44"/>
    <p:sldId id="661" r:id="rId45"/>
    <p:sldId id="662" r:id="rId46"/>
    <p:sldId id="622" r:id="rId47"/>
    <p:sldId id="671" r:id="rId48"/>
    <p:sldId id="669" r:id="rId49"/>
    <p:sldId id="68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4"/>
    <p:restoredTop sz="94859"/>
  </p:normalViewPr>
  <p:slideViewPr>
    <p:cSldViewPr snapToGrid="0" snapToObjects="1">
      <p:cViewPr varScale="1">
        <p:scale>
          <a:sx n="113" d="100"/>
          <a:sy n="113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30BC8-7D1B-0B40-9287-9783555C124C}" type="datetimeFigureOut">
              <a:t>12/20/22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8CC5-7FA6-814B-862B-2C3B645258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3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72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7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74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4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0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45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16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70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25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98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6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EFC-CABF-5A49-B32C-1177CE7B7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498B-ED35-B14B-B86A-AC639CAD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3E49-AC6A-DA45-A425-57AB0A25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AABF-4D89-3344-AA07-0C43C14C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E559-AF31-DF48-A464-EF9C75E6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099-729D-DF4A-B638-B983CA3E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D9F35-CCC5-B848-9C93-B8A23CAD2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12FA-38B0-3445-8711-EC1FB8FF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058C5-064C-F649-AA34-AFBDD1D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F556-7EE7-484A-AA15-ED867871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6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F161-28AD-EF43-B85F-57B1C1EFD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40A1C-303D-6E4B-B48D-83BD99CED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3A18-206F-4145-817B-00F84B1F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0E5C-AAEA-7246-B552-13D26D9A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B866D-BAFB-284C-B25E-CF89B727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0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E8B0-49AE-C44E-8A64-6970FEA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4C12-535B-0043-87AB-3F3E28BA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BB8B-91FE-7140-964D-F59C3ADF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6BF31-A2D5-D447-81FC-AECE7C8A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781F5-F06D-FE46-AAEE-794AB084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8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65D-B133-924A-AEF3-5BF3FDF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05-0AEB-4248-B933-E3349D0D1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F3D84-3612-484D-8D83-37280E9C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7646-5475-0244-86EE-F079ED4B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B35EF-C70C-024F-9A7B-8159043E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1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5976-BE3A-FB43-BCF0-3D76B63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73728-FA5D-0742-875E-1B8561AD4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04FF-8A00-5F42-8650-13E138FCB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24297-E5BC-B043-9996-972C5FD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18E2B-7D4E-7247-831C-8A073912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09BC8-C785-1440-9710-42BCE1FE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3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561B-DA1A-914E-AB47-032CDAC9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1CC23-DF64-7645-9E6D-D740E32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1E38F-E493-DF44-A374-92435967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AD304-307D-D74A-9C36-14706A90C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D06A3-5311-8D4C-B5DC-7F6A229EC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0668C-04BE-7544-8B01-49464D32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E9A81-9B5C-174C-9FA0-C094F539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020C3-87CE-844F-988F-360ED7BF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9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55A-D1D8-9C48-BCF2-83A3B1AD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AC45C-05D1-C244-A5AA-B5A87210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72555-BA33-9D4E-AF26-A0C361BE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1FD2-4D92-6348-BDC2-FAB2685A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7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F9D02-7675-3F41-AB2E-1C831A8B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5518-1EB1-2B4A-8663-7459DC5B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E58A5-B4EB-D948-A2EF-940B12BE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9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7C0D-E853-1B4E-8DD4-23A15686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0FC2-9990-7549-AD7B-A78EA802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2036-A891-4244-8FEB-544463A6D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3715F-ADEB-E042-AA7C-01C4D939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2A65-5F1B-5047-9489-10E8A0B2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51AD5-2676-314D-842F-9A31EB5B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3488-2698-F640-ACAD-D6D9D427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B24FB-5DE6-FB40-A183-D5F72D11E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F9C42-ABB2-8240-89BF-F19116F4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1385-9505-3C45-9BD4-F90DA9C8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35D9-163E-424A-9DB5-5780ADD3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E296-1099-0244-875D-9DB10CF7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6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31B89-616C-3F44-98C3-8B0957F2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3383D-C9A0-F34D-9463-3CE874B1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C3F44-F01C-C849-A7E8-F4D70455E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2122-33B2-6347-9941-CD64F9907E24}" type="datetimeFigureOut"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250B-96F1-8C40-8FF9-95D9B9FD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B95BD-4456-1F46-8060-B0711E357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4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n7.org/linux/man-pages/man2/socket.2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4302-1FC8-7046-9C18-F760556CA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网络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A5EC8-EDF0-C14A-919D-E700F18334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计算机系统导论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 讨论班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@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北京大学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向星雨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1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/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7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/22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761EE-A0AC-604D-B620-E4B9652E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743" y="249238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5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Network layer 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网络与路由器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A992C2-E521-B143-9EE6-90CA56E7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685" y="1480639"/>
            <a:ext cx="6060630" cy="50857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7ADCAE-25F9-1F47-AFBE-36F9386BF942}"/>
              </a:ext>
            </a:extLst>
          </p:cNvPr>
          <p:cNvSpPr txBox="1"/>
          <p:nvPr/>
        </p:nvSpPr>
        <p:spPr>
          <a:xfrm>
            <a:off x="4713403" y="4826524"/>
            <a:ext cx="682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DengXian" panose="02010600030101010101" pitchFamily="2" charset="-122"/>
                <a:ea typeface="DengXian" panose="02010600030101010101" pitchFamily="2" charset="-122"/>
              </a:rPr>
              <a:t>switch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B6CBC-0A31-E643-8272-4AB6E8756998}"/>
              </a:ext>
            </a:extLst>
          </p:cNvPr>
          <p:cNvSpPr txBox="1"/>
          <p:nvPr/>
        </p:nvSpPr>
        <p:spPr>
          <a:xfrm>
            <a:off x="5186314" y="4688024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DengXian" panose="02010600030101010101" pitchFamily="2" charset="-122"/>
                <a:ea typeface="DengXian" panose="02010600030101010101" pitchFamily="2" charset="-122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91336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Network layer 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网络与路由器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Hub, switch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和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bridge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将多台主机（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host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）连接起来，形成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Link layer network</a:t>
            </a:r>
          </a:p>
          <a:p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Router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将多个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link layer network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连接起来（其实是将其中的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switch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等连接起来），形成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Network layer network</a:t>
            </a:r>
          </a:p>
          <a:p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比如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Internet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就是一个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network layer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层级的网络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33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传送机制：协议分层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D68F9-ABB5-AB46-A92F-23F34D76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56" y="1801559"/>
            <a:ext cx="6859687" cy="473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42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IP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 地址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6954-0BDE-834A-B6AC-94C01056A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标识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Internet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上的逻辑设备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路由器根据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IP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地址决定转发行为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表示方法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点分十进制</a:t>
            </a:r>
            <a:endParaRPr lang="en-US" altLang="zh-CN" sz="16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无符号整型（大端法）</a:t>
            </a:r>
            <a:endParaRPr lang="en-US" altLang="zh-CN" sz="16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endParaRPr lang="en-US" altLang="zh-CN" sz="16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C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 语言的一些接口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htonl, htons, ntohl, ntohs: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大端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 &lt;-&gt;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小端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inet_pton, inet_ntop: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点分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 &lt;-&gt;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整型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A56AE-B69E-9640-A7A0-241B097C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2776"/>
            <a:ext cx="5674863" cy="1069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51687-CC6B-1A46-B4B8-4CD35E4B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187" y="1902014"/>
            <a:ext cx="5222488" cy="1769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19253F-A038-834D-A2AA-3EAFC3D98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187" y="4001294"/>
            <a:ext cx="5222488" cy="1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9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CA35627E-5E75-FC4A-8532-FD8C52E1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107"/>
            <a:ext cx="6545359" cy="1984412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C6475FEB-EA7C-274C-87D8-1E75A157B128}"/>
              </a:ext>
            </a:extLst>
          </p:cNvPr>
          <p:cNvSpPr txBox="1"/>
          <p:nvPr/>
        </p:nvSpPr>
        <p:spPr>
          <a:xfrm>
            <a:off x="6428965" y="203910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4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域名 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Hostname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某些服务的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IP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地址不好记忆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/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可能产生变动，因此需要有一个好记忆的方式来标识这个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IP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地址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域名的层级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第一层：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com, net, org, gov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等，由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ICANN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定义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第二层：子域名，由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ICANN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分配给经其授权的机构</a:t>
            </a:r>
          </a:p>
          <a:p>
            <a:endParaRPr lang="zh-CN" altLang="en-US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DNS</a:t>
            </a: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维护域名到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 IP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地址的映射（一对一，一对多，多对一，多对多，一对零，零对一）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DNS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服务器根据请求的域名获取对应的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IP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地址并返回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linux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下可以使用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nslookup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发送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DNS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请求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hostname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和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hostname -i</a:t>
            </a:r>
          </a:p>
        </p:txBody>
      </p:sp>
    </p:spTree>
    <p:extLst>
      <p:ext uri="{BB962C8B-B14F-4D97-AF65-F5344CB8AC3E}">
        <p14:creationId xmlns:p14="http://schemas.microsoft.com/office/powerpoint/2010/main" val="753868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TCP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TCP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是建立在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IP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基础上的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transport layer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协议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特点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面向连接（需要先握手再开始发数据）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全双工（可以双向发数据）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流式（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UDP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是包式）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可靠（保证数据不丢失、不损坏、顺序正确）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en-US" altLang="zh-CN" sz="1600">
                <a:latin typeface="DengXian" panose="02010600030101010101" pitchFamily="2" charset="-122"/>
                <a:ea typeface="DengXian" panose="02010600030101010101" pitchFamily="2" charset="-122"/>
              </a:rPr>
              <a:t>IP </a:t>
            </a:r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和对 </a:t>
            </a:r>
            <a:r>
              <a:rPr lang="en-US" altLang="zh-CN" sz="1600">
                <a:latin typeface="DengXian" panose="02010600030101010101" pitchFamily="2" charset="-122"/>
                <a:ea typeface="DengXian" panose="02010600030101010101" pitchFamily="2" charset="-122"/>
              </a:rPr>
              <a:t>IP </a:t>
            </a:r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做简单封装的 </a:t>
            </a:r>
            <a:r>
              <a:rPr lang="en-US" altLang="zh-CN" sz="1600">
                <a:latin typeface="DengXian" panose="02010600030101010101" pitchFamily="2" charset="-122"/>
                <a:ea typeface="DengXian" panose="02010600030101010101" pitchFamily="2" charset="-122"/>
              </a:rPr>
              <a:t>UDP</a:t>
            </a:r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 不可靠</a:t>
            </a:r>
            <a:endParaRPr lang="en-US" altLang="zh-CN" sz="16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417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端口 </a:t>
            </a:r>
            <a:r>
              <a:rPr lang="en-US" sz="3000">
                <a:latin typeface="DengXian Light" panose="02010600030101010101" pitchFamily="2" charset="-122"/>
                <a:ea typeface="DengXian Light" panose="02010600030101010101" pitchFamily="2" charset="-122"/>
              </a:rPr>
              <a:t>(</a:t>
            </a:r>
            <a:r>
              <a:rPr lang="en-US" altLang="zh-CN" sz="3000">
                <a:latin typeface="DengXian Light" panose="02010600030101010101" pitchFamily="2" charset="-122"/>
                <a:ea typeface="DengXian Light" panose="02010600030101010101" pitchFamily="2" charset="-122"/>
              </a:rPr>
              <a:t>port)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与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套接字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altLang="zh-CN" sz="3000">
                <a:latin typeface="DengXian Light" panose="02010600030101010101" pitchFamily="2" charset="-122"/>
                <a:ea typeface="DengXian Light" panose="02010600030101010101" pitchFamily="2" charset="-122"/>
              </a:rPr>
              <a:t>(socket)</a:t>
            </a:r>
            <a:endParaRPr lang="en-US" sz="300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同一个主机上可能建立多个连接，为了区分这些连接，需要一个端口，作为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IP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的附属信息，用于标识同一个网络设备的不同连接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注意端口是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transport layer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上的概念，而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 IP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地址是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network layer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上的概念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socket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是连接的一端，由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addr:port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确定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一个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TCP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连接由四元组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(src_addr:sport, dst_addr:dport)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确定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多个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TCP socket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可以共享一个端口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UDP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？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01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TCP socket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 编程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A5435D-C340-0348-89D5-0AC14C091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9857" y="1323975"/>
            <a:ext cx="7081485" cy="5032375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E184B0-8A85-AA4B-B05C-997443CACD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2316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这些函数都是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Unix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在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语言中为用户提供的接口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204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socket()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06AB3F-96B5-B144-B610-25F9E655E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50" y="4714875"/>
            <a:ext cx="8521700" cy="17780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26DCF0-CD21-DD4E-A732-9F4344B6F9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hlinkClick r:id="rId3"/>
              </a:rPr>
              <a:t>https://man7.org/linux/man-pages/man2/socket.2.html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创建一个套接字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type</a:t>
            </a: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SOCK_STREAM (TCP,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流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SOCK_DGRAM (UDP,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包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917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关于第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11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章：网络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9176FB-BBEA-384C-ADDF-7030F5F49D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500"/>
                  </a:spcBef>
                  <a:defRPr sz="2400"/>
                </a:pPr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CSAPP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上的</a:t>
                </a:r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内容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：</a:t>
                </a:r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食之无味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，弃之可惜</a:t>
                </a:r>
                <a:endParaRPr lang="en-US" altLang="zh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spcBef>
                    <a:spcPts val="500"/>
                  </a:spcBef>
                  <a:defRPr sz="2400"/>
                </a:pP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个人认为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ICS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无需涉及</a:t>
                </a:r>
                <a:endParaRPr lang="en-US" altLang="zh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spcBef>
                    <a:spcPts val="500"/>
                  </a:spcBef>
                  <a:defRPr sz="2400"/>
                </a:pPr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期末考得不难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（概念和默写书上的代码为主）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⟹</m:t>
                    </m:r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略讲</a:t>
                </a:r>
                <a:endParaRPr lang="en-US" altLang="zh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>
                  <a:spcBef>
                    <a:spcPts val="500"/>
                  </a:spcBef>
                  <a:defRPr sz="2400"/>
                </a:pPr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推荐教材</a:t>
                </a:r>
              </a:p>
              <a:p>
                <a:pPr lvl="1">
                  <a:defRPr sz="2400"/>
                </a:pPr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Computer Networking: A Top-Down Approach (8</a:t>
                </a:r>
                <a:r>
                  <a:rPr lang="en-US" baseline="30000">
                    <a:latin typeface="DengXian" panose="02010600030101010101" pitchFamily="2" charset="-122"/>
                    <a:ea typeface="DengXian" panose="02010600030101010101" pitchFamily="2" charset="-122"/>
                  </a:rPr>
                  <a:t>th</a:t>
                </a:r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edition)</a:t>
                </a:r>
              </a:p>
              <a:p>
                <a:pPr lvl="1">
                  <a:defRPr sz="2400"/>
                </a:pPr>
                <a:endParaRPr lang="en-US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9176FB-BBEA-384C-ADDF-7030F5F49D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06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bind()</a:t>
            </a:r>
            <a:r>
              <a:rPr lang="zh-CN" altLang="en-US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&amp; listen()</a:t>
            </a:r>
            <a:endParaRPr lang="en-US">
              <a:latin typeface="Consolas" panose="020B0609020204030204" pitchFamily="49" charset="0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936135-C1D7-BC44-B4AC-050AD6627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600" y="3267075"/>
            <a:ext cx="8496300" cy="17526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E554C6-0712-324B-A1F5-67FF64133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5019675"/>
            <a:ext cx="8559800" cy="14732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ACCEF1-F676-2747-841E-E36B40E71D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bind():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手动将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socket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绑定到某个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port</a:t>
            </a:r>
          </a:p>
          <a:p>
            <a:pPr lvl="1"/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如果不调用 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</a:rPr>
              <a:t>bind() 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则随机绑定到某个 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</a:rPr>
              <a:t>port, client 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端就是这样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listen():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在某个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socket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监听，之后可调用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accept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建立连接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4139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connect()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03EADD-6C30-3644-83CD-ABD7405BC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767" y="4911990"/>
            <a:ext cx="6379869" cy="132556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4B3DFA-DFAB-B541-8ED9-9054966FE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56" y="2064805"/>
            <a:ext cx="6476093" cy="272838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6B5A5F-F0A9-5740-BBF8-20BE5C46CCD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7991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client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主动向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server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发送连接请求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需要服务器已经通过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bind()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和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listen()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用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socket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在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addr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指定的端口监听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040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accept()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F0FAFE-517D-6041-AA3B-D568D7C5D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100" y="4845050"/>
            <a:ext cx="8559800" cy="15113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259A7-171E-EA45-873A-6EB2B7F47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070" y="501650"/>
            <a:ext cx="6597060" cy="341811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52E4ADA-59C4-AE40-946D-46870A9665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7991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如果有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client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向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listenfd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发起连接请求，开一个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accepted socket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并返回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client socket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和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accepted socket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建立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TCP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连接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7778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getaddrinfo() &amp; </a:t>
            </a:r>
            <a:r>
              <a:rPr lang="en-US" altLang="zh-CN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getnameinfo()</a:t>
            </a:r>
            <a:endParaRPr lang="en-US">
              <a:latin typeface="Consolas" panose="020B0609020204030204" pitchFamily="49" charset="0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getaddrinfo()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将字符串形式的域名转化成一组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 addrinfo</a:t>
            </a: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getnameinfo()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将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sockaddr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结构体转化成域名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C2ADA-598D-5040-9A6F-044DF1CC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44223"/>
            <a:ext cx="5876117" cy="1632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F6F0A8-55E9-2D46-943B-2D1C242AD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84" y="3429000"/>
            <a:ext cx="5876116" cy="29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2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  <a:endParaRPr lang="en-US" sz="300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open_listenfd</a:t>
            </a: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open_clientfd</a:t>
            </a: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echo server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的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 main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函数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本学期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计算机网络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 course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lab1</a:t>
            </a:r>
          </a:p>
        </p:txBody>
      </p:sp>
    </p:spTree>
    <p:extLst>
      <p:ext uri="{BB962C8B-B14F-4D97-AF65-F5344CB8AC3E}">
        <p14:creationId xmlns:p14="http://schemas.microsoft.com/office/powerpoint/2010/main" val="48426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链接</a:t>
            </a:r>
            <a:endParaRPr lang="en-US" sz="300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别称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URL /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通用资源定位符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https://</a:t>
            </a:r>
            <a:r>
              <a:rPr lang="zh-CN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协议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https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为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http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的加密版本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是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Web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服务的标准协议</a:t>
            </a:r>
          </a:p>
          <a:p>
            <a:r>
              <a:rPr lang="en-US" altLang="zh-CN" sz="2400" dirty="0">
                <a:solidFill>
                  <a:srgbClr val="0AB05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its.pku.edu.cn </a:t>
            </a:r>
            <a:r>
              <a:rPr lang="zh-CN" altLang="en-US" sz="2400" dirty="0">
                <a:solidFill>
                  <a:srgbClr val="0AB05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主机名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表明连接的地址（以及可能的端口，比如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its.pku.edu.cn:80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）</a:t>
            </a:r>
          </a:p>
          <a:p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/index.jsp 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URI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通用资源标识符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标识请求的资源在服务器上的位置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并不是从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linux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根目录开始，而是从服务器设置的某个默认目录开始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只有一个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‘/’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为某个默认内容（比如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index.html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首页）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endParaRPr lang="zh-CN" altLang="en-US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C1C3FBDF-0339-6442-96D5-B5C59A3EC0DB}"/>
              </a:ext>
            </a:extLst>
          </p:cNvPr>
          <p:cNvSpPr txBox="1"/>
          <p:nvPr/>
        </p:nvSpPr>
        <p:spPr>
          <a:xfrm>
            <a:off x="3601039" y="704740"/>
            <a:ext cx="7256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https://</a:t>
            </a:r>
            <a:r>
              <a:rPr lang="zh-CN" altLang="en-US" sz="3600" dirty="0">
                <a:solidFill>
                  <a:srgbClr val="0AB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its.pku.edu.cn</a:t>
            </a:r>
            <a:r>
              <a:rPr lang="zh-CN" altLang="en-US" sz="3600" dirty="0">
                <a:solidFill>
                  <a:schemeClr val="accent5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/index.jsp</a:t>
            </a:r>
          </a:p>
        </p:txBody>
      </p:sp>
    </p:spTree>
    <p:extLst>
      <p:ext uri="{BB962C8B-B14F-4D97-AF65-F5344CB8AC3E}">
        <p14:creationId xmlns:p14="http://schemas.microsoft.com/office/powerpoint/2010/main" val="297984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HTML</a:t>
            </a:r>
            <a:endParaRPr lang="en-US" sz="300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超文本标记语言，是描述网页的语言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HTTP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协议是其载体</a:t>
            </a:r>
          </a:p>
        </p:txBody>
      </p:sp>
    </p:spTree>
    <p:extLst>
      <p:ext uri="{BB962C8B-B14F-4D97-AF65-F5344CB8AC3E}">
        <p14:creationId xmlns:p14="http://schemas.microsoft.com/office/powerpoint/2010/main" val="312539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MIME</a:t>
            </a:r>
            <a:endParaRPr lang="en-US" sz="300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服务器根据请求的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URI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返回对应的 </a:t>
            </a:r>
            <a:r>
              <a:rPr lang="zh-CN" altLang="en-US" sz="2400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动态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/ </a:t>
            </a:r>
            <a:r>
              <a:rPr lang="zh-CN" altLang="en-US" sz="2400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静态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内容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没有默认标准确定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URI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是动态还是静态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由服务器自行确定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返回的内容有类型之分，称为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MIME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类型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2D47E-8545-9C49-9330-D6907FF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3727904"/>
            <a:ext cx="6756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43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HTTP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transaction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client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先与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server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建立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TCP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连接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然后由客户端发送请求，服务端返回内容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HTTP request = request line + request headers +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空行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request line = method URI version</a:t>
            </a: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headers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有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Host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等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有 </a:t>
            </a:r>
            <a:r>
              <a:rPr lang="en-US" altLang="zh-CN" sz="2000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GET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POST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, OPTIONS, HEAD, PUT, DELETE, TRACE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等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method</a:t>
            </a: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HTTP response = response line + response headers +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空行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+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response body</a:t>
            </a: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response line = version status-code status-message</a:t>
            </a: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注意各种状态码的含义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行尾以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\r\n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标识</a:t>
            </a:r>
          </a:p>
        </p:txBody>
      </p:sp>
    </p:spTree>
    <p:extLst>
      <p:ext uri="{BB962C8B-B14F-4D97-AF65-F5344CB8AC3E}">
        <p14:creationId xmlns:p14="http://schemas.microsoft.com/office/powerpoint/2010/main" val="80040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AF340-D9FA-B645-A702-5A083FD5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57" y="1938831"/>
            <a:ext cx="7427686" cy="4417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75743D-950E-F740-9458-A6EE06A2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62" y="2125435"/>
            <a:ext cx="9894675" cy="260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网络协议栈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6954-0BDE-834A-B6AC-94C01056A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下层为上层提供服务</a:t>
            </a: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上层调用下层的接口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什么是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协议（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protocol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）？</a:t>
            </a:r>
          </a:p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CSAPP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中涉及到的协议</a:t>
            </a:r>
          </a:p>
          <a:p>
            <a:pPr lvl="1"/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Application layer: HTTP (11.5)</a:t>
            </a:r>
          </a:p>
          <a:p>
            <a:pPr lvl="1"/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Transport layer: TCP, UDP (11.3)</a:t>
            </a:r>
          </a:p>
          <a:p>
            <a:pPr lvl="1"/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Network layer: IP (11.3)</a:t>
            </a:r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Link layer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Ethernet (11.2)</a:t>
            </a:r>
          </a:p>
          <a:p>
            <a:pPr lvl="1"/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7EF91-5D00-5443-BBD7-A8D51DE6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1825625"/>
            <a:ext cx="3238500" cy="4343400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EB389BA-D0E2-FB45-894E-00E7F6786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566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动态内容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动态内容即某个可执行文件的运行结果 ⟹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server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端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fork() + execve()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执行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这个可执行文件也叫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CGI</a:t>
            </a: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传递参数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URI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中从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?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开始到末尾，每个参数由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&amp;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隔开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每个参数是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key=value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的形式，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key=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可以省略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server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会将参数作为环境变量传到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execve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中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2"/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CGI 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有一些默认的环境变量（课本 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669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页）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CGI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开头调用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dup2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将标准输出重定向到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connfd</a:t>
            </a: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CGI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要负责生成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HTTP response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里的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Content-type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和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Content-length</a:t>
            </a:r>
          </a:p>
          <a:p>
            <a:pPr lvl="1"/>
            <a:endParaRPr lang="zh-CN" altLang="en-US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35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关于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大题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27A7FA-94C6-FE4A-9DB6-317A6D051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建议看懂书上的所有代码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做往年题里的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11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章大题</a:t>
            </a:r>
            <a:endParaRPr lang="zh-CN" altLang="en-US" sz="2000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50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DAFB8064-6E52-9A4E-BDAA-4DFC60D3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73544" cy="2873525"/>
          </a:xfrm>
          <a:prstGeom prst="rect">
            <a:avLst/>
          </a:prstGeom>
        </p:spPr>
      </p:pic>
      <p:sp>
        <p:nvSpPr>
          <p:cNvPr id="10" name="文本框 5">
            <a:extLst>
              <a:ext uri="{FF2B5EF4-FFF2-40B4-BE49-F238E27FC236}">
                <a16:creationId xmlns:a16="http://schemas.microsoft.com/office/drawing/2014/main" id="{1978EBF1-2D81-6A42-AE8C-2DF60EBB0DBA}"/>
              </a:ext>
            </a:extLst>
          </p:cNvPr>
          <p:cNvSpPr txBox="1"/>
          <p:nvPr/>
        </p:nvSpPr>
        <p:spPr>
          <a:xfrm>
            <a:off x="7748384" y="2604230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80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CDABCC19-B071-0D45-8672-6AE95104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4118"/>
            <a:ext cx="9991350" cy="1762301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69B7A9B3-271D-714B-906A-2B2C0C965589}"/>
              </a:ext>
            </a:extLst>
          </p:cNvPr>
          <p:cNvSpPr txBox="1"/>
          <p:nvPr/>
        </p:nvSpPr>
        <p:spPr>
          <a:xfrm>
            <a:off x="4047241" y="2272048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4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30A507A3-05A6-1549-8517-6B15A73A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666345" cy="3556226"/>
          </a:xfrm>
          <a:prstGeom prst="rect">
            <a:avLst/>
          </a:prstGeom>
        </p:spPr>
      </p:pic>
      <p:sp>
        <p:nvSpPr>
          <p:cNvPr id="10" name="文本框 5">
            <a:extLst>
              <a:ext uri="{FF2B5EF4-FFF2-40B4-BE49-F238E27FC236}">
                <a16:creationId xmlns:a16="http://schemas.microsoft.com/office/drawing/2014/main" id="{E7EF2563-9578-9A48-8BA0-AE3A732933DE}"/>
              </a:ext>
            </a:extLst>
          </p:cNvPr>
          <p:cNvSpPr txBox="1"/>
          <p:nvPr/>
        </p:nvSpPr>
        <p:spPr>
          <a:xfrm>
            <a:off x="7661298" y="1722186"/>
            <a:ext cx="73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BCF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2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139D8DDB-9ABD-2841-8889-02273DED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55" b="50000"/>
          <a:stretch/>
        </p:blipFill>
        <p:spPr>
          <a:xfrm>
            <a:off x="595120" y="1690688"/>
            <a:ext cx="10758680" cy="2386864"/>
          </a:xfrm>
          <a:prstGeom prst="rect">
            <a:avLst/>
          </a:prstGeom>
        </p:spPr>
      </p:pic>
      <p:sp>
        <p:nvSpPr>
          <p:cNvPr id="8" name="矩形 8">
            <a:extLst>
              <a:ext uri="{FF2B5EF4-FFF2-40B4-BE49-F238E27FC236}">
                <a16:creationId xmlns:a16="http://schemas.microsoft.com/office/drawing/2014/main" id="{C19489A2-11F2-C44F-B1E5-33586722021C}"/>
              </a:ext>
            </a:extLst>
          </p:cNvPr>
          <p:cNvSpPr/>
          <p:nvPr/>
        </p:nvSpPr>
        <p:spPr>
          <a:xfrm>
            <a:off x="1455132" y="2044110"/>
            <a:ext cx="312723" cy="2033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43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87B3C33D-8480-764C-AD58-E5423A56D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60" b="51172"/>
          <a:stretch/>
        </p:blipFill>
        <p:spPr>
          <a:xfrm>
            <a:off x="555171" y="1673164"/>
            <a:ext cx="10383207" cy="2278350"/>
          </a:xfrm>
          <a:prstGeom prst="rect">
            <a:avLst/>
          </a:prstGeom>
        </p:spPr>
      </p:pic>
      <p:sp>
        <p:nvSpPr>
          <p:cNvPr id="11" name="矩形 5">
            <a:extLst>
              <a:ext uri="{FF2B5EF4-FFF2-40B4-BE49-F238E27FC236}">
                <a16:creationId xmlns:a16="http://schemas.microsoft.com/office/drawing/2014/main" id="{1335913F-8186-E74B-AF46-26421BC2552A}"/>
              </a:ext>
            </a:extLst>
          </p:cNvPr>
          <p:cNvSpPr/>
          <p:nvPr/>
        </p:nvSpPr>
        <p:spPr>
          <a:xfrm>
            <a:off x="1400295" y="1999000"/>
            <a:ext cx="312723" cy="182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09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20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D721D-C848-1F47-8D58-25B01261F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8044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3F8F0C-4ADC-8344-8BE6-146D9B33F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47419"/>
            <a:ext cx="10795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19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4E9EF-D52F-9A4E-A533-F04992A1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29310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F2CC3-92D4-E34D-8DD1-EAAF41D58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121" y="2976110"/>
            <a:ext cx="7302500" cy="113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C5E196-0A0E-E34B-860D-42D021695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121" y="4175919"/>
            <a:ext cx="78994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A8242F-0ECC-D040-9D89-CBE489810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650" y="5108575"/>
            <a:ext cx="8140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6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19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E6953-2F24-424D-90D2-1289BA6CE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216900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4CFCE5-E662-D248-B9C2-E14954FA4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93469"/>
            <a:ext cx="4305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客户端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-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服务器模型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6954-0BDE-834A-B6AC-94C01056A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DengXian" panose="02010600030101010101" pitchFamily="2" charset="-122"/>
                <a:ea typeface="DengXian" panose="02010600030101010101" pitchFamily="2" charset="-122"/>
              </a:rPr>
              <a:t>注意客户端和服务器都是进程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125FE-F1EE-2E40-8364-EB04CEB9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31" y="4001294"/>
            <a:ext cx="7111738" cy="2180486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F3D7869-6D0B-E34F-9D32-97C9E5A9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185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18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6A046038-B461-224B-9EAD-266EBB246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714" y="726019"/>
            <a:ext cx="7772400" cy="2579632"/>
          </a:xfrm>
          <a:prstGeom prst="rect">
            <a:avLst/>
          </a:prstGeom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8112C475-B223-294E-845A-E091B3CE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552349"/>
            <a:ext cx="7772400" cy="2906102"/>
          </a:xfrm>
          <a:prstGeom prst="rect">
            <a:avLst/>
          </a:prstGeom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CC77974E-0338-164C-8680-FB4FCED44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476" y="3241880"/>
            <a:ext cx="1960088" cy="3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17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F8848-64B1-3A40-A870-F74ECE6E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991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73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17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0C66A-5A38-DB43-9A44-98F5295F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851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26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17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 期末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CCD36-94F3-B545-99B8-616394E0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471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76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3646E-C8A4-5D40-B2C9-8E085722C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1690688"/>
            <a:ext cx="8547100" cy="210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A3EF4-BAD2-3144-A3C4-DD3B71BD5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0" y="3957865"/>
            <a:ext cx="8534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A98C07-147B-5042-A8C2-9148488B2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4653091"/>
            <a:ext cx="90043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A657A-84C6-5E4B-8679-1C57E78E8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696" y="1690688"/>
            <a:ext cx="7985579" cy="30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4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Proxy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7005C-C901-6244-9387-0806768A6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36" y="1104446"/>
            <a:ext cx="7769928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43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Proxy chain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D1EB9-5F85-4848-AB02-F996C2F35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1"/>
          <a:stretch/>
        </p:blipFill>
        <p:spPr>
          <a:xfrm>
            <a:off x="2235923" y="1545771"/>
            <a:ext cx="7720154" cy="517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16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D17C008F-FB04-5048-ADF3-3E542845C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78"/>
          <a:stretch/>
        </p:blipFill>
        <p:spPr>
          <a:xfrm>
            <a:off x="1119405" y="1502228"/>
            <a:ext cx="9953189" cy="4854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1E0EF-D913-3F4B-8D4D-73D245987565}"/>
              </a:ext>
            </a:extLst>
          </p:cNvPr>
          <p:cNvSpPr txBox="1"/>
          <p:nvPr/>
        </p:nvSpPr>
        <p:spPr>
          <a:xfrm>
            <a:off x="8324463" y="2827791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6567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常见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IP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49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localhost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127.0.0.1</a:t>
                </a: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私网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 10.0.0.0/12, 172.10.0.0/16, 192.168.0.0/20</a:t>
                </a: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 panose="020B0609020204030204" pitchFamily="49" charset="0"/>
                  </a:rPr>
                  <a:t>子网掩码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DC16957-641E-A84C-ADA9-CA7F073EA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82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网络组织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6954-0BDE-834A-B6AC-94C01056A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层级结构</a:t>
            </a: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按照距离划分为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LAN, WAN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等等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sz="2400">
                <a:latin typeface="DengXian" panose="02010600030101010101" pitchFamily="2" charset="-122"/>
                <a:ea typeface="DengXian" panose="02010600030101010101" pitchFamily="2" charset="-122"/>
              </a:rPr>
              <a:t>按网络规模分界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，其实没有明确界限</a:t>
            </a:r>
            <a:endParaRPr lang="en-US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sz="2400">
                <a:latin typeface="DengXian" panose="02010600030101010101" pitchFamily="2" charset="-122"/>
                <a:ea typeface="DengXian" panose="02010600030101010101" pitchFamily="2" charset="-122"/>
              </a:rPr>
              <a:t>也可以按协议层分</a:t>
            </a: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不同层级需要不同协议和连接方式</a:t>
            </a:r>
          </a:p>
          <a:p>
            <a:pPr lvl="1"/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Physical layer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 hub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（集线器）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Link layer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switch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（交换机）和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 bridge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（网桥），按照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MAC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地址传输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Network layer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sz="2000">
                <a:latin typeface="DengXian" panose="02010600030101010101" pitchFamily="2" charset="-122"/>
                <a:ea typeface="DengXian" panose="02010600030101010101" pitchFamily="2" charset="-122"/>
              </a:rPr>
              <a:t>router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（路由器），按照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IP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地址传输</a:t>
            </a:r>
            <a:endParaRPr lang="en-US" sz="20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39E3AB-F35E-714E-B6E5-51F2EAA2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80505"/>
            <a:ext cx="2955303" cy="295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72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网卡 / 网络适配器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6954-0BDE-834A-B6AC-94C01056A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DengXian" panose="02010600030101010101" pitchFamily="2" charset="-122"/>
                <a:ea typeface="DengXian" panose="02010600030101010101" pitchFamily="2" charset="-122"/>
              </a:rPr>
              <a:t>连在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I/O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总线上的硬件设备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与磁盘一样有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DMA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机制</a:t>
            </a:r>
            <a:endParaRPr lang="en-US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实现</a:t>
            </a:r>
            <a:r>
              <a:rPr lang="zh-CN" altLang="en-US" sz="2400" b="1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400" b="1">
                <a:latin typeface="DengXian" panose="02010600030101010101" pitchFamily="2" charset="-122"/>
                <a:ea typeface="DengXian" panose="02010600030101010101" pitchFamily="2" charset="-122"/>
              </a:rPr>
              <a:t>link layer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功能</a:t>
            </a:r>
            <a:endParaRPr lang="en-US" sz="24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653A5-E1C8-854E-9C30-8CCA9E69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65" y="3622610"/>
            <a:ext cx="5704013" cy="28702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A02A79-FA39-5C46-8849-1185299FB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097" y="492404"/>
            <a:ext cx="3233703" cy="239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DF269C4-D723-534B-9C5B-68D5DD41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88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帧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Frame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6954-0BDE-834A-B6AC-94C01056A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Link layer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数据包的名称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由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 header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和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 payload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组成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payload 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表示这一段信息有效的内容</a:t>
            </a:r>
            <a:endParaRPr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header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 含有一些其他辅助信息，例如帧长度，以及目的位置的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MAC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 地址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89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MAC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 地址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6954-0BDE-834A-B6AC-94C01056A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物理地址，全球唯一，代表网络上的一个物理设备（网卡）</a:t>
            </a:r>
          </a:p>
          <a:p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Link layer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地址（类比 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IP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地址：</a:t>
            </a:r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Network layer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地址）</a:t>
            </a:r>
          </a:p>
          <a:p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用于判定某个帧是发给哪个物理设备的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是否是自己需要直接接受的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/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需要转发给哪个端口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79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3F57-2908-024D-93EF-1EA709A4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Ethernet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6954-0BDE-834A-B6AC-94C01056A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latin typeface="DengXian" panose="02010600030101010101" pitchFamily="2" charset="-122"/>
                <a:ea typeface="DengXian" panose="02010600030101010101" pitchFamily="2" charset="-122"/>
              </a:rPr>
              <a:t>Link layer </a:t>
            </a:r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的最常采用协议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>
                <a:latin typeface="DengXian" panose="02010600030101010101" pitchFamily="2" charset="-122"/>
                <a:ea typeface="DengXian" panose="02010600030101010101" pitchFamily="2" charset="-122"/>
              </a:rPr>
              <a:t>连接方式</a:t>
            </a:r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集线器：简单在物理层上广播收到的帧到所有地方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只有</a:t>
            </a:r>
            <a:r>
              <a:rPr lang="en-US" altLang="zh-CN" sz="1600">
                <a:latin typeface="DengXian" panose="02010600030101010101" pitchFamily="2" charset="-122"/>
                <a:ea typeface="DengXian" panose="02010600030101010101" pitchFamily="2" charset="-122"/>
              </a:rPr>
              <a:t> MAC </a:t>
            </a:r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地址与 </a:t>
            </a:r>
            <a:r>
              <a:rPr lang="en-US" altLang="zh-CN" sz="1600">
                <a:latin typeface="DengXian" panose="02010600030101010101" pitchFamily="2" charset="-122"/>
                <a:ea typeface="DengXian" panose="02010600030101010101" pitchFamily="2" charset="-122"/>
              </a:rPr>
              <a:t>frame header </a:t>
            </a:r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相同的 </a:t>
            </a:r>
            <a:r>
              <a:rPr lang="en-US" altLang="zh-CN" sz="1600">
                <a:latin typeface="DengXian" panose="02010600030101010101" pitchFamily="2" charset="-122"/>
                <a:ea typeface="DengXian" panose="02010600030101010101" pitchFamily="2" charset="-122"/>
              </a:rPr>
              <a:t>host </a:t>
            </a:r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接收包，其余 </a:t>
            </a:r>
            <a:r>
              <a:rPr lang="en-US" altLang="zh-CN" sz="1600">
                <a:latin typeface="DengXian" panose="02010600030101010101" pitchFamily="2" charset="-122"/>
                <a:ea typeface="DengXian" panose="02010600030101010101" pitchFamily="2" charset="-122"/>
              </a:rPr>
              <a:t>host </a:t>
            </a:r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丢弃包</a:t>
            </a:r>
          </a:p>
          <a:p>
            <a:pPr lvl="1"/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交换机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 / 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网桥：通过判定收到的帧的 </a:t>
            </a:r>
            <a:r>
              <a:rPr lang="en-US" altLang="zh-CN" sz="2000">
                <a:latin typeface="DengXian" panose="02010600030101010101" pitchFamily="2" charset="-122"/>
                <a:ea typeface="DengXian" panose="02010600030101010101" pitchFamily="2" charset="-122"/>
              </a:rPr>
              <a:t>MAC</a:t>
            </a:r>
            <a:r>
              <a:rPr lang="zh-CN" altLang="en-US" sz="2000">
                <a:latin typeface="DengXian" panose="02010600030101010101" pitchFamily="2" charset="-122"/>
                <a:ea typeface="DengXian" panose="02010600030101010101" pitchFamily="2" charset="-122"/>
              </a:rPr>
              <a:t> 地址，来决定转发行为</a:t>
            </a:r>
            <a:endParaRPr lang="en-US" altLang="zh-CN" sz="20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 sz="1600">
                <a:latin typeface="DengXian" panose="02010600030101010101" pitchFamily="2" charset="-122"/>
                <a:ea typeface="DengXian" panose="02010600030101010101" pitchFamily="2" charset="-122"/>
              </a:rPr>
              <a:t>用算法学习转发路线</a:t>
            </a:r>
          </a:p>
          <a:p>
            <a:endParaRPr lang="en-US" altLang="zh-CN" sz="240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sz="24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855613-537C-A84E-A1A1-892F36E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BFB5A8-962C-4713-80BD-1277D7E30CA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78911-8988-7E4F-AA91-2A473AE8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307" y="4370569"/>
            <a:ext cx="4797112" cy="1985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8D587-0687-FD43-8881-6BBD9A97AA4F}"/>
              </a:ext>
            </a:extLst>
          </p:cNvPr>
          <p:cNvSpPr txBox="1"/>
          <p:nvPr/>
        </p:nvSpPr>
        <p:spPr>
          <a:xfrm>
            <a:off x="9446636" y="562189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or</a:t>
            </a:r>
            <a:r>
              <a:rPr lang="zh-CN" altLang="en-US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switch</a:t>
            </a:r>
            <a:endParaRPr lang="en-US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400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4775</TotalTime>
  <Words>1470</Words>
  <Application>Microsoft Macintosh PowerPoint</Application>
  <PresentationFormat>Widescreen</PresentationFormat>
  <Paragraphs>260</Paragraphs>
  <Slides>49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DengXian</vt:lpstr>
      <vt:lpstr>等线 Light</vt:lpstr>
      <vt:lpstr>等线 Light</vt:lpstr>
      <vt:lpstr>Arial</vt:lpstr>
      <vt:lpstr>Calibri</vt:lpstr>
      <vt:lpstr>Calibri Light</vt:lpstr>
      <vt:lpstr>Cambria Math</vt:lpstr>
      <vt:lpstr>Consolas</vt:lpstr>
      <vt:lpstr>Office Theme</vt:lpstr>
      <vt:lpstr>网络</vt:lpstr>
      <vt:lpstr>关于第 11 章：网络</vt:lpstr>
      <vt:lpstr>网络协议栈</vt:lpstr>
      <vt:lpstr>客户端-服务器模型</vt:lpstr>
      <vt:lpstr>网络组织</vt:lpstr>
      <vt:lpstr>网卡 / 网络适配器</vt:lpstr>
      <vt:lpstr>帧 Frame</vt:lpstr>
      <vt:lpstr>MAC 地址</vt:lpstr>
      <vt:lpstr>Ethernet</vt:lpstr>
      <vt:lpstr>Network layer 网络与路由器</vt:lpstr>
      <vt:lpstr>Network layer 网络与路由器</vt:lpstr>
      <vt:lpstr>传送机制：协议分层</vt:lpstr>
      <vt:lpstr>IP 地址</vt:lpstr>
      <vt:lpstr>例</vt:lpstr>
      <vt:lpstr>域名 Hostname</vt:lpstr>
      <vt:lpstr>TCP</vt:lpstr>
      <vt:lpstr>端口 (port) 与套接字 (socket)</vt:lpstr>
      <vt:lpstr>TCP socket 编程</vt:lpstr>
      <vt:lpstr>socket()</vt:lpstr>
      <vt:lpstr>bind() &amp; listen()</vt:lpstr>
      <vt:lpstr>connect()</vt:lpstr>
      <vt:lpstr>accept()</vt:lpstr>
      <vt:lpstr>getaddrinfo() &amp; getnameinfo()</vt:lpstr>
      <vt:lpstr>例</vt:lpstr>
      <vt:lpstr>链接</vt:lpstr>
      <vt:lpstr>HTML</vt:lpstr>
      <vt:lpstr>MIME</vt:lpstr>
      <vt:lpstr>HTTP transaction</vt:lpstr>
      <vt:lpstr>例</vt:lpstr>
      <vt:lpstr>动态内容</vt:lpstr>
      <vt:lpstr>关于大题</vt:lpstr>
      <vt:lpstr>例</vt:lpstr>
      <vt:lpstr>例</vt:lpstr>
      <vt:lpstr>例</vt:lpstr>
      <vt:lpstr>例</vt:lpstr>
      <vt:lpstr>例</vt:lpstr>
      <vt:lpstr>20 期末</vt:lpstr>
      <vt:lpstr>19 期末</vt:lpstr>
      <vt:lpstr>19 期末</vt:lpstr>
      <vt:lpstr>18 期末</vt:lpstr>
      <vt:lpstr>17 期末</vt:lpstr>
      <vt:lpstr>17 期末</vt:lpstr>
      <vt:lpstr>17 期末</vt:lpstr>
      <vt:lpstr>例</vt:lpstr>
      <vt:lpstr>例</vt:lpstr>
      <vt:lpstr>Proxy</vt:lpstr>
      <vt:lpstr>Proxy chain</vt:lpstr>
      <vt:lpstr>例</vt:lpstr>
      <vt:lpstr>常见 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浮点型</dc:title>
  <dc:creator>Microsoft Office User</dc:creator>
  <cp:lastModifiedBy>Microsoft Office User</cp:lastModifiedBy>
  <cp:revision>1510</cp:revision>
  <dcterms:created xsi:type="dcterms:W3CDTF">2022-09-18T10:52:46Z</dcterms:created>
  <dcterms:modified xsi:type="dcterms:W3CDTF">2022-12-20T02:18:11Z</dcterms:modified>
</cp:coreProperties>
</file>